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8"/>
  </p:notesMasterIdLst>
  <p:handoutMasterIdLst>
    <p:handoutMasterId r:id="rId19"/>
  </p:handoutMasterIdLst>
  <p:sldIdLst>
    <p:sldId id="275" r:id="rId3"/>
    <p:sldId id="271" r:id="rId4"/>
    <p:sldId id="272" r:id="rId5"/>
    <p:sldId id="273" r:id="rId6"/>
    <p:sldId id="274" r:id="rId7"/>
    <p:sldId id="268" r:id="rId8"/>
    <p:sldId id="277" r:id="rId9"/>
    <p:sldId id="278" r:id="rId10"/>
    <p:sldId id="279" r:id="rId11"/>
    <p:sldId id="280" r:id="rId12"/>
    <p:sldId id="281" r:id="rId13"/>
    <p:sldId id="282" r:id="rId14"/>
    <p:sldId id="283" r:id="rId15"/>
    <p:sldId id="276" r:id="rId16"/>
    <p:sldId id="284" r:id="rId1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4" d="100"/>
          <a:sy n="74" d="100"/>
        </p:scale>
        <p:origin x="3204"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(280)</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10/13/2021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5FEA8C0C-9609-48FA-AB11-F480D1B9BBE7}"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a:t>Class – The Life Of Christ (280)</a:t>
            </a:r>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r>
              <a:rPr lang="en-US"/>
              <a:t>10/13/2021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91F48E98-9E46-4516-AB2B-481258255AD2}"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41A1BFB-95D9-41DA-A621-4A471B466F1A}" type="datetime1">
              <a:rPr lang="en-US" smtClean="0"/>
              <a:t>10/23/2021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951F227-E1D8-443B-A186-C40DF9C0D22F}"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80422A1-C9B2-4C50-8966-439F8856C74D}" type="datetime1">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A8A6944-FEF1-4525-9D32-4FD05524128F}" type="datetime1">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B24132-C908-474C-84C6-F33F0E9C2824}" type="datetime1">
              <a:rPr lang="en-US" smtClean="0"/>
              <a:t>10/23/2021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3372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E2AA5E-62DB-4209-84D2-A3A9C66875BD}" type="datetime1">
              <a:rPr lang="en-US" smtClean="0"/>
              <a:t>10/23/2021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4137826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B8EF27-61CD-4273-9CC6-8B5AB469D6E9}" type="datetime1">
              <a:rPr lang="en-US" smtClean="0"/>
              <a:t>10/23/2021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075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614D88-E4A3-4915-A946-C7B143E0147E}" type="datetime1">
              <a:rPr lang="en-US" smtClean="0"/>
              <a:t>10/23/2021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708608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C41193-F002-4F22-ACB4-105512D85B33}" type="datetime1">
              <a:rPr lang="en-US" smtClean="0"/>
              <a:t>10/23/2021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13183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B2B57F-0B3C-4FE7-8F56-8C4115027F2E}" type="datetime1">
              <a:rPr lang="en-US" smtClean="0"/>
              <a:t>10/23/2021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940457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E8098D-3BCA-4496-B67F-08ABED3A79F9}" type="datetime1">
              <a:rPr lang="en-US" smtClean="0"/>
              <a:t>10/23/2021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41633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F4F9A14-79CD-4DBB-8A95-93FAB90953CE}" type="datetime1">
              <a:rPr lang="en-US" smtClean="0"/>
              <a:t>10/23/2021</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793363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4C42F22-309E-4E2B-B9EB-6ADE47EC3DCE}" type="datetime1">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FCCA62-85F4-4E91-8034-B3A4AEB2ACA5}" type="datetime1">
              <a:rPr lang="en-US" smtClean="0"/>
              <a:t>10/23/2021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603465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A0D6BE-6A5B-4B1A-AB35-D5FFCCF5138B}" type="datetime1">
              <a:rPr lang="en-US" smtClean="0"/>
              <a:t>10/23/2021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48612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E8BD5B-87CC-4318-9824-F4CA83CB0BAF}" type="datetime1">
              <a:rPr lang="en-US" smtClean="0"/>
              <a:t>10/23/2021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68772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10/23/2021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5951F227-E1D8-443B-A186-C40DF9C0D2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8364799-2C8C-4578-A3C7-47B9C928B857}" type="datetime1">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E81DD25-693A-4C48-9608-CF199190EA06}" type="datetime1">
              <a:rPr lang="en-US" smtClean="0"/>
              <a:t>10/23/2021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09CA57D1-5211-4B82-948C-BF85FAC50B2C}" type="datetime1">
              <a:rPr lang="en-US" smtClean="0"/>
              <a:t>10/23/2021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E1C3A8-0516-41F2-AF45-C68129C339A1}" type="datetime1">
              <a:rPr lang="en-US" smtClean="0"/>
              <a:t>10/23/2021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2A14D63-933F-47E6-B249-CA5E92A76DDE}" type="datetime1">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10/23/2021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080681D-6C6E-4E80-B10F-B09E3AD1D10C}" type="datetime1">
              <a:rPr lang="en-US" smtClean="0"/>
              <a:t>10/23/2021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951F227-E1D8-443B-A186-C40DF9C0D22F}"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fade thruBlk="1"/>
  </p:transition>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7739FE2-C7BB-439D-8EFA-EB059A6AF0B6}" type="datetime1">
              <a:rPr lang="en-US" smtClean="0"/>
              <a:t>10/23/2021</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4304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2C375-26E5-4218-A36A-110F447CFA49}"/>
              </a:ext>
            </a:extLst>
          </p:cNvPr>
          <p:cNvSpPr>
            <a:spLocks noGrp="1"/>
          </p:cNvSpPr>
          <p:nvPr>
            <p:ph type="ctrTitle"/>
          </p:nvPr>
        </p:nvSpPr>
        <p:spPr>
          <a:xfrm>
            <a:off x="822960" y="2138872"/>
            <a:ext cx="7543800" cy="2186240"/>
          </a:xfrm>
        </p:spPr>
        <p:txBody>
          <a:bodyPr>
            <a:spAutoFit/>
          </a:bodyPr>
          <a:lstStyle/>
          <a:p>
            <a:r>
              <a:rPr lang="en-US" sz="8000" cap="small" dirty="0">
                <a:solidFill>
                  <a:schemeClr val="tx1"/>
                </a:solidFill>
                <a:latin typeface="Segoe UI Semibold" panose="020B0702040204020203" pitchFamily="34" charset="0"/>
                <a:cs typeface="Segoe UI Semibold" panose="020B0702040204020203" pitchFamily="34" charset="0"/>
              </a:rPr>
              <a:t>Sons of this Age are Shrewd</a:t>
            </a:r>
            <a:endParaRPr lang="en-US" dirty="0">
              <a:solidFill>
                <a:schemeClr val="tx1"/>
              </a:solidFill>
            </a:endParaRPr>
          </a:p>
        </p:txBody>
      </p:sp>
      <p:sp>
        <p:nvSpPr>
          <p:cNvPr id="3" name="Subtitle 2">
            <a:extLst>
              <a:ext uri="{FF2B5EF4-FFF2-40B4-BE49-F238E27FC236}">
                <a16:creationId xmlns:a16="http://schemas.microsoft.com/office/drawing/2014/main" id="{8CDBCD22-4B7F-4449-B0A8-D8D4668638FA}"/>
              </a:ext>
            </a:extLst>
          </p:cNvPr>
          <p:cNvSpPr>
            <a:spLocks noGrp="1"/>
          </p:cNvSpPr>
          <p:nvPr>
            <p:ph type="subTitle" idx="1"/>
          </p:nvPr>
        </p:nvSpPr>
        <p:spPr>
          <a:xfrm>
            <a:off x="825038" y="4455621"/>
            <a:ext cx="7543800" cy="1158266"/>
          </a:xfrm>
        </p:spPr>
        <p:txBody>
          <a:bodyPr>
            <a:spAutoFit/>
          </a:bodyPr>
          <a:lstStyle/>
          <a:p>
            <a:r>
              <a:rPr lang="en-US" sz="3200" b="1" dirty="0">
                <a:solidFill>
                  <a:schemeClr val="tx1"/>
                </a:solidFill>
              </a:rPr>
              <a:t>Luke 16:1-13</a:t>
            </a:r>
          </a:p>
          <a:p>
            <a:r>
              <a:rPr lang="en-US" sz="3200" b="1" dirty="0">
                <a:solidFill>
                  <a:schemeClr val="tx1"/>
                </a:solidFill>
              </a:rPr>
              <a:t>The Unrighteous Steward</a:t>
            </a:r>
          </a:p>
        </p:txBody>
      </p:sp>
    </p:spTree>
    <p:extLst>
      <p:ext uri="{BB962C8B-B14F-4D97-AF65-F5344CB8AC3E}">
        <p14:creationId xmlns:p14="http://schemas.microsoft.com/office/powerpoint/2010/main" val="41163412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985433"/>
          </a:xfrm>
        </p:spPr>
        <p:txBody>
          <a:bodyPr>
            <a:spAutoFit/>
          </a:bodyPr>
          <a:lstStyle/>
          <a:p>
            <a:pPr>
              <a:buNone/>
            </a:pPr>
            <a:r>
              <a:rPr lang="en-US" sz="3600" u="sng" dirty="0"/>
              <a:t>Too Late To Pray</a:t>
            </a:r>
            <a:r>
              <a:rPr lang="en-US" sz="3600" dirty="0"/>
              <a:t>. Luke 16:24-25</a:t>
            </a:r>
          </a:p>
          <a:p>
            <a:pPr>
              <a:buNone/>
            </a:pPr>
            <a:endParaRPr lang="en-US" sz="3600" dirty="0"/>
          </a:p>
          <a:p>
            <a:r>
              <a:rPr lang="en-US" sz="3200" dirty="0"/>
              <a:t>Called on Abraham for help.</a:t>
            </a:r>
          </a:p>
          <a:p>
            <a:r>
              <a:rPr lang="en-US" sz="3200" dirty="0"/>
              <a:t>God does not hear sinners. John 9:31; </a:t>
            </a:r>
            <a:br>
              <a:rPr lang="en-US" sz="3200" dirty="0"/>
            </a:br>
            <a:r>
              <a:rPr lang="en-US" sz="3200" dirty="0"/>
              <a:t>Proverbs 28:9</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477875"/>
          </a:xfrm>
        </p:spPr>
        <p:txBody>
          <a:bodyPr>
            <a:spAutoFit/>
          </a:bodyPr>
          <a:lstStyle/>
          <a:p>
            <a:pPr>
              <a:buNone/>
            </a:pPr>
            <a:r>
              <a:rPr lang="en-US" sz="3600" u="sng" dirty="0"/>
              <a:t>No Second Chance</a:t>
            </a:r>
            <a:r>
              <a:rPr lang="en-US" sz="3600" dirty="0"/>
              <a:t>. Luke 16:26</a:t>
            </a:r>
          </a:p>
          <a:p>
            <a:pPr>
              <a:buNone/>
            </a:pPr>
            <a:endParaRPr lang="en-US" sz="3600" dirty="0"/>
          </a:p>
          <a:p>
            <a:r>
              <a:rPr lang="en-US" sz="3200" dirty="0"/>
              <a:t>Appointed once to die, then judgment. </a:t>
            </a:r>
            <a:br>
              <a:rPr lang="en-US" sz="3200" dirty="0"/>
            </a:br>
            <a:r>
              <a:rPr lang="en-US" sz="3200" dirty="0"/>
              <a:t>Hebrews 9:27</a:t>
            </a:r>
          </a:p>
          <a:p>
            <a:r>
              <a:rPr lang="en-US" sz="3200" dirty="0"/>
              <a:t>All will stand before judgment. </a:t>
            </a:r>
            <a:br>
              <a:rPr lang="en-US" sz="3200" dirty="0"/>
            </a:br>
            <a:r>
              <a:rPr lang="en-US" sz="3200" dirty="0"/>
              <a:t>2 Corinthians 5:10</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659737"/>
          </a:xfrm>
        </p:spPr>
        <p:txBody>
          <a:bodyPr>
            <a:spAutoFit/>
          </a:bodyPr>
          <a:lstStyle/>
          <a:p>
            <a:pPr>
              <a:buNone/>
            </a:pPr>
            <a:r>
              <a:rPr lang="en-US" sz="3600" u="sng" dirty="0"/>
              <a:t>Word of God is true</a:t>
            </a:r>
            <a:r>
              <a:rPr lang="en-US" sz="3600" dirty="0"/>
              <a:t>. Luke 16:29</a:t>
            </a:r>
          </a:p>
          <a:p>
            <a:pPr>
              <a:buNone/>
            </a:pPr>
            <a:endParaRPr lang="en-US" sz="3600" dirty="0"/>
          </a:p>
          <a:p>
            <a:r>
              <a:rPr lang="en-US" sz="3200" dirty="0"/>
              <a:t>God’s law is the standard of Judgment. </a:t>
            </a:r>
            <a:br>
              <a:rPr lang="en-US" sz="3200" dirty="0"/>
            </a:br>
            <a:r>
              <a:rPr lang="en-US" sz="3200" dirty="0"/>
              <a:t>John 12:48</a:t>
            </a:r>
          </a:p>
          <a:p>
            <a:r>
              <a:rPr lang="en-US" sz="3200" dirty="0"/>
              <a:t>God’s law is able to save. James 1:21</a:t>
            </a:r>
          </a:p>
          <a:p>
            <a:r>
              <a:rPr lang="en-US" sz="3200" dirty="0"/>
              <a:t>God’s law is perfect. James 1:25</a:t>
            </a:r>
          </a:p>
          <a:p>
            <a:r>
              <a:rPr lang="en-US" sz="3200" dirty="0"/>
              <a:t>Christ’s words are the ONLY words of salvation. John 6:66-68</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027" y="1143000"/>
            <a:ext cx="8686800" cy="4647426"/>
          </a:xfrm>
        </p:spPr>
        <p:txBody>
          <a:bodyPr>
            <a:spAutoFit/>
          </a:bodyPr>
          <a:lstStyle/>
          <a:p>
            <a:pPr>
              <a:spcBef>
                <a:spcPts val="0"/>
              </a:spcBef>
              <a:buNone/>
            </a:pPr>
            <a:r>
              <a:rPr lang="en-US" sz="3600" u="sng" dirty="0"/>
              <a:t>Cannot warn others</a:t>
            </a:r>
            <a:r>
              <a:rPr lang="en-US" sz="3600" dirty="0"/>
              <a:t>. Luke 16:27-31</a:t>
            </a:r>
          </a:p>
          <a:p>
            <a:pPr>
              <a:spcBef>
                <a:spcPts val="0"/>
              </a:spcBef>
              <a:buNone/>
            </a:pPr>
            <a:endParaRPr lang="en-US" sz="3600" dirty="0"/>
          </a:p>
          <a:p>
            <a:pPr>
              <a:spcBef>
                <a:spcPts val="0"/>
              </a:spcBef>
            </a:pPr>
            <a:r>
              <a:rPr lang="en-US" sz="3200" dirty="0"/>
              <a:t>Go preach. Mark 16:15</a:t>
            </a:r>
          </a:p>
          <a:p>
            <a:pPr>
              <a:spcBef>
                <a:spcPts val="0"/>
              </a:spcBef>
            </a:pPr>
            <a:r>
              <a:rPr lang="en-US" sz="3200" dirty="0"/>
              <a:t>Preach the gospel. Romans 1:16;</a:t>
            </a:r>
            <a:br>
              <a:rPr lang="en-US" sz="3200" dirty="0"/>
            </a:br>
            <a:r>
              <a:rPr lang="en-US" sz="3200" dirty="0"/>
              <a:t>cf. Acts 17:1-3</a:t>
            </a:r>
          </a:p>
          <a:p>
            <a:pPr>
              <a:spcBef>
                <a:spcPts val="0"/>
              </a:spcBef>
            </a:pPr>
            <a:r>
              <a:rPr lang="en-US" sz="3200" dirty="0"/>
              <a:t>THE ONE HOPE FOR ERRING AND SINFUL MEN – that they may be persuaded. cf. Acts 26:28-29;</a:t>
            </a:r>
            <a:br>
              <a:rPr lang="en-US" sz="3200" dirty="0"/>
            </a:br>
            <a:r>
              <a:rPr lang="en-US" sz="3200" dirty="0"/>
              <a:t>2 Corinthians 5:11</a:t>
            </a:r>
          </a:p>
        </p:txBody>
      </p:sp>
      <p:sp>
        <p:nvSpPr>
          <p:cNvPr id="4" name="Title 1"/>
          <p:cNvSpPr>
            <a:spLocks noGrp="1"/>
          </p:cNvSpPr>
          <p:nvPr>
            <p:ph type="title"/>
          </p:nvPr>
        </p:nvSpPr>
        <p:spPr>
          <a:xfrm>
            <a:off x="457200" y="297359"/>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447800"/>
            <a:ext cx="8839200" cy="4955203"/>
          </a:xfrm>
        </p:spPr>
        <p:txBody>
          <a:bodyPr wrap="square">
            <a:spAutoFit/>
          </a:bodyPr>
          <a:lstStyle/>
          <a:p>
            <a:pPr>
              <a:spcBef>
                <a:spcPts val="0"/>
              </a:spcBef>
            </a:pPr>
            <a:r>
              <a:rPr lang="en-US" sz="3600" u="sng" dirty="0"/>
              <a:t>Miracles would have no effect on men’s hearts if they reject the gospel</a:t>
            </a:r>
            <a:r>
              <a:rPr lang="en-US" sz="3600" dirty="0"/>
              <a:t>.</a:t>
            </a:r>
          </a:p>
          <a:p>
            <a:pPr marL="137160" indent="0">
              <a:spcBef>
                <a:spcPts val="0"/>
              </a:spcBef>
              <a:buNone/>
            </a:pPr>
            <a:endParaRPr lang="en-US" sz="2400" dirty="0"/>
          </a:p>
          <a:p>
            <a:pPr>
              <a:spcBef>
                <a:spcPts val="0"/>
              </a:spcBef>
            </a:pPr>
            <a:r>
              <a:rPr lang="en-US" sz="2400" dirty="0"/>
              <a:t>Note: Psalms 78:12-17; Isaiah 63:9-10; Matthew 12:39-40</a:t>
            </a:r>
          </a:p>
          <a:p>
            <a:pPr>
              <a:spcBef>
                <a:spcPts val="0"/>
              </a:spcBef>
            </a:pPr>
            <a:r>
              <a:rPr lang="en-US" sz="2400" u="sng" dirty="0"/>
              <a:t>Jesus died for the nation</a:t>
            </a:r>
            <a:r>
              <a:rPr lang="en-US" sz="2400" dirty="0"/>
              <a:t>. </a:t>
            </a:r>
            <a:r>
              <a:rPr lang="en-US" sz="2400" b="1" dirty="0"/>
              <a:t>John 11:49-51, </a:t>
            </a:r>
            <a:r>
              <a:rPr lang="en-US" sz="2400" b="1" i="1" dirty="0"/>
              <a:t>“But a certain one of them, Caiaphas, being high priest that year, said unto them, Ye know nothing at all, nor do ye take account that it is expedient for you that one man should die for the people, and that the whole nation perish not. Now this he said not of himself: but, being high priest that year, he prophesied that Jesus should die for the nation”</a:t>
            </a:r>
          </a:p>
          <a:p>
            <a:pPr>
              <a:spcBef>
                <a:spcPts val="0"/>
              </a:spcBef>
            </a:pPr>
            <a:r>
              <a:rPr lang="en-US" sz="2400" u="sng" dirty="0"/>
              <a:t>Jesus came back from the dead</a:t>
            </a:r>
            <a:r>
              <a:rPr lang="en-US" sz="2400" b="1" i="1" dirty="0"/>
              <a:t>.</a:t>
            </a:r>
            <a:r>
              <a:rPr lang="en-US" sz="2400" b="1" dirty="0"/>
              <a:t> Matthew 28:11-15</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fld id="{5951F227-E1D8-443B-A186-C40DF9C0D22F}" type="slidenum">
              <a:rPr lang="en-US" smtClean="0"/>
              <a:pPr/>
              <a:t>14</a:t>
            </a:fld>
            <a:endParaRPr lang="en-US"/>
          </a:p>
        </p:txBody>
      </p:sp>
    </p:spTree>
    <p:extLst>
      <p:ext uri="{BB962C8B-B14F-4D97-AF65-F5344CB8AC3E}">
        <p14:creationId xmlns:p14="http://schemas.microsoft.com/office/powerpoint/2010/main" val="3512362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41380"/>
          </a:xfrm>
        </p:spPr>
        <p:txBody>
          <a:bodyPr>
            <a:spAutoFit/>
          </a:bodyPr>
          <a:lstStyle/>
          <a:p>
            <a:pPr>
              <a:buNone/>
            </a:pPr>
            <a:r>
              <a:rPr lang="en-US" sz="3600" u="sng" dirty="0"/>
              <a:t>Worldly possessions no good after death</a:t>
            </a:r>
            <a:r>
              <a:rPr lang="en-US" sz="3600" dirty="0"/>
              <a:t>. Luke 16:25</a:t>
            </a:r>
          </a:p>
          <a:p>
            <a:pPr>
              <a:buNone/>
            </a:pPr>
            <a:endParaRPr lang="en-US" sz="3200" dirty="0"/>
          </a:p>
          <a:p>
            <a:r>
              <a:rPr lang="en-US" sz="3200" dirty="0"/>
              <a:t>Possessions left behind for the living. </a:t>
            </a:r>
            <a:br>
              <a:rPr lang="en-US" sz="3200" dirty="0"/>
            </a:br>
            <a:r>
              <a:rPr lang="en-US" sz="3200" dirty="0"/>
              <a:t>Luke 16:19-21; cf. Luke 12:13ff</a:t>
            </a:r>
          </a:p>
          <a:p>
            <a:r>
              <a:rPr lang="en-US" sz="3200" dirty="0"/>
              <a:t>No profit to riches without God. </a:t>
            </a:r>
            <a:br>
              <a:rPr lang="en-US" sz="3200" dirty="0"/>
            </a:br>
            <a:r>
              <a:rPr lang="en-US" sz="3200" dirty="0"/>
              <a:t>Matthew 16:26</a:t>
            </a:r>
          </a:p>
          <a:p>
            <a:r>
              <a:rPr lang="en-US" sz="3200" dirty="0"/>
              <a:t>One may be poor, yet rich in faith. </a:t>
            </a:r>
            <a:br>
              <a:rPr lang="en-US" sz="3200" dirty="0"/>
            </a:br>
            <a:r>
              <a:rPr lang="en-US" sz="3200" dirty="0"/>
              <a:t>James 2:5</a:t>
            </a:r>
          </a:p>
        </p:txBody>
      </p:sp>
      <p:sp>
        <p:nvSpPr>
          <p:cNvPr id="4"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48A76-A3D0-441B-931C-BF4E783834DB}"/>
              </a:ext>
            </a:extLst>
          </p:cNvPr>
          <p:cNvSpPr>
            <a:spLocks noGrp="1"/>
          </p:cNvSpPr>
          <p:nvPr>
            <p:ph type="title"/>
          </p:nvPr>
        </p:nvSpPr>
        <p:spPr>
          <a:xfrm>
            <a:off x="822960" y="388722"/>
            <a:ext cx="7543800" cy="1348639"/>
          </a:xfrm>
        </p:spPr>
        <p:txBody>
          <a:bodyPr>
            <a:spAutoFit/>
          </a:bodyPr>
          <a:lstStyle/>
          <a:p>
            <a:r>
              <a:rPr lang="en-US" sz="4800" cap="small" dirty="0">
                <a:solidFill>
                  <a:schemeClr val="tx1"/>
                </a:solidFill>
                <a:latin typeface="Segoe UI Semibold" panose="020B0702040204020203" pitchFamily="34" charset="0"/>
                <a:cs typeface="Segoe UI Semibold" panose="020B0702040204020203" pitchFamily="34" charset="0"/>
              </a:rPr>
              <a:t>Sons of this Age are Shrewd</a:t>
            </a:r>
            <a:endParaRPr lang="en-US" dirty="0">
              <a:solidFill>
                <a:schemeClr val="tx1"/>
              </a:solidFill>
            </a:endParaRPr>
          </a:p>
        </p:txBody>
      </p:sp>
      <p:sp>
        <p:nvSpPr>
          <p:cNvPr id="3" name="Text Placeholder 2">
            <a:extLst>
              <a:ext uri="{FF2B5EF4-FFF2-40B4-BE49-F238E27FC236}">
                <a16:creationId xmlns:a16="http://schemas.microsoft.com/office/drawing/2014/main" id="{82846D63-F893-4B0B-8ECD-8E447600B3D9}"/>
              </a:ext>
            </a:extLst>
          </p:cNvPr>
          <p:cNvSpPr>
            <a:spLocks noGrp="1"/>
          </p:cNvSpPr>
          <p:nvPr>
            <p:ph type="body" idx="1"/>
          </p:nvPr>
        </p:nvSpPr>
        <p:spPr>
          <a:xfrm>
            <a:off x="822960" y="1891027"/>
            <a:ext cx="3703320" cy="646331"/>
          </a:xfrm>
        </p:spPr>
        <p:txBody>
          <a:bodyPr>
            <a:spAutoFit/>
          </a:bodyPr>
          <a:lstStyle/>
          <a:p>
            <a:r>
              <a:rPr lang="en-US" b="1" dirty="0">
                <a:solidFill>
                  <a:schemeClr val="tx1"/>
                </a:solidFill>
                <a:latin typeface="Trebuchet MS" panose="020B0603020202020204" pitchFamily="34" charset="0"/>
              </a:rPr>
              <a:t>UNRIGHTEOUS Steward’s resolve …</a:t>
            </a:r>
          </a:p>
        </p:txBody>
      </p:sp>
      <p:sp>
        <p:nvSpPr>
          <p:cNvPr id="4" name="Content Placeholder 3">
            <a:extLst>
              <a:ext uri="{FF2B5EF4-FFF2-40B4-BE49-F238E27FC236}">
                <a16:creationId xmlns:a16="http://schemas.microsoft.com/office/drawing/2014/main" id="{8AEF44B8-0CA5-4804-A023-AF7598E459CB}"/>
              </a:ext>
            </a:extLst>
          </p:cNvPr>
          <p:cNvSpPr>
            <a:spLocks noGrp="1"/>
          </p:cNvSpPr>
          <p:nvPr>
            <p:ph sz="half" idx="2"/>
          </p:nvPr>
        </p:nvSpPr>
        <p:spPr>
          <a:xfrm>
            <a:off x="457200" y="2582334"/>
            <a:ext cx="4069080" cy="1228028"/>
          </a:xfrm>
        </p:spPr>
        <p:txBody>
          <a:bodyPr>
            <a:spAutoFit/>
          </a:bodyPr>
          <a:lstStyle/>
          <a:p>
            <a:r>
              <a:rPr lang="en-US" dirty="0">
                <a:solidFill>
                  <a:schemeClr val="tx1"/>
                </a:solidFill>
                <a:latin typeface="Trebuchet MS" panose="020B0603020202020204" pitchFamily="34" charset="0"/>
              </a:rPr>
              <a:t> </a:t>
            </a:r>
            <a:r>
              <a:rPr lang="en-US" b="0" u="none" strike="noStrike" baseline="0" dirty="0">
                <a:solidFill>
                  <a:schemeClr val="tx1"/>
                </a:solidFill>
                <a:latin typeface="Trebuchet MS" panose="020B0603020202020204" pitchFamily="34" charset="0"/>
              </a:rPr>
              <a:t>Luke 16:4, </a:t>
            </a:r>
            <a:r>
              <a:rPr lang="en-US" sz="1800" b="0" i="1" u="none" strike="noStrike" baseline="0" dirty="0">
                <a:solidFill>
                  <a:schemeClr val="tx1"/>
                </a:solidFill>
                <a:latin typeface="Trebuchet MS" panose="020B0603020202020204" pitchFamily="34" charset="0"/>
              </a:rPr>
              <a:t>“I am resolved what to do, that, when I am put out of the stewardship, </a:t>
            </a:r>
            <a:r>
              <a:rPr lang="en-US" b="1" i="1" u="none" strike="noStrike" baseline="0" dirty="0">
                <a:solidFill>
                  <a:schemeClr val="tx1"/>
                </a:solidFill>
                <a:latin typeface="Trebuchet MS" panose="020B0603020202020204" pitchFamily="34" charset="0"/>
              </a:rPr>
              <a:t>they</a:t>
            </a:r>
            <a:r>
              <a:rPr lang="en-US" sz="1800" b="0" i="1" u="none" strike="noStrike" baseline="0" dirty="0">
                <a:solidFill>
                  <a:schemeClr val="tx1"/>
                </a:solidFill>
                <a:latin typeface="Trebuchet MS" panose="020B0603020202020204" pitchFamily="34" charset="0"/>
              </a:rPr>
              <a:t> may receive me into </a:t>
            </a:r>
            <a:r>
              <a:rPr lang="en-US" sz="2400" b="1" i="1" u="none" strike="noStrike" baseline="0" dirty="0">
                <a:solidFill>
                  <a:schemeClr val="tx1"/>
                </a:solidFill>
                <a:latin typeface="Trebuchet MS" panose="020B0603020202020204" pitchFamily="34" charset="0"/>
              </a:rPr>
              <a:t>their houses</a:t>
            </a:r>
            <a:r>
              <a:rPr lang="en-US" sz="1800" b="0" i="1" u="none" strike="noStrike" baseline="0" dirty="0">
                <a:solidFill>
                  <a:schemeClr val="tx1"/>
                </a:solidFill>
                <a:latin typeface="Trebuchet MS" panose="020B0603020202020204" pitchFamily="34" charset="0"/>
              </a:rPr>
              <a:t>.”</a:t>
            </a:r>
          </a:p>
        </p:txBody>
      </p:sp>
      <p:sp>
        <p:nvSpPr>
          <p:cNvPr id="5" name="Text Placeholder 4">
            <a:extLst>
              <a:ext uri="{FF2B5EF4-FFF2-40B4-BE49-F238E27FC236}">
                <a16:creationId xmlns:a16="http://schemas.microsoft.com/office/drawing/2014/main" id="{9785C644-9973-4013-931A-7DB4A411C10D}"/>
              </a:ext>
            </a:extLst>
          </p:cNvPr>
          <p:cNvSpPr>
            <a:spLocks noGrp="1"/>
          </p:cNvSpPr>
          <p:nvPr>
            <p:ph type="body" sz="quarter" idx="3"/>
          </p:nvPr>
        </p:nvSpPr>
        <p:spPr>
          <a:xfrm>
            <a:off x="4663440" y="2029527"/>
            <a:ext cx="3703320" cy="369332"/>
          </a:xfrm>
        </p:spPr>
        <p:txBody>
          <a:bodyPr>
            <a:spAutoFit/>
          </a:bodyPr>
          <a:lstStyle/>
          <a:p>
            <a:r>
              <a:rPr lang="en-US" b="1" dirty="0">
                <a:solidFill>
                  <a:schemeClr val="tx1"/>
                </a:solidFill>
                <a:latin typeface="Trebuchet MS" panose="020B0603020202020204" pitchFamily="34" charset="0"/>
              </a:rPr>
              <a:t>I say unto you …</a:t>
            </a:r>
          </a:p>
        </p:txBody>
      </p:sp>
      <p:sp>
        <p:nvSpPr>
          <p:cNvPr id="6" name="Content Placeholder 5">
            <a:extLst>
              <a:ext uri="{FF2B5EF4-FFF2-40B4-BE49-F238E27FC236}">
                <a16:creationId xmlns:a16="http://schemas.microsoft.com/office/drawing/2014/main" id="{60AE0793-3CF5-48C1-B137-6A0F356464DB}"/>
              </a:ext>
            </a:extLst>
          </p:cNvPr>
          <p:cNvSpPr>
            <a:spLocks noGrp="1"/>
          </p:cNvSpPr>
          <p:nvPr>
            <p:ph sz="quarter" idx="4"/>
          </p:nvPr>
        </p:nvSpPr>
        <p:spPr>
          <a:xfrm>
            <a:off x="4663440" y="2582334"/>
            <a:ext cx="4251960" cy="1477328"/>
          </a:xfrm>
        </p:spPr>
        <p:txBody>
          <a:bodyPr>
            <a:spAutoFit/>
          </a:bodyPr>
          <a:lstStyle/>
          <a:p>
            <a:r>
              <a:rPr lang="en-US" dirty="0">
                <a:solidFill>
                  <a:schemeClr val="tx1"/>
                </a:solidFill>
                <a:latin typeface="Trebuchet MS" panose="020B0603020202020204" pitchFamily="34" charset="0"/>
              </a:rPr>
              <a:t> </a:t>
            </a:r>
            <a:r>
              <a:rPr lang="en-US" b="0" u="none" strike="noStrike" baseline="0" dirty="0">
                <a:solidFill>
                  <a:schemeClr val="tx1"/>
                </a:solidFill>
                <a:latin typeface="Trebuchet MS" panose="020B0603020202020204" pitchFamily="34" charset="0"/>
              </a:rPr>
              <a:t>Luke 16:9, </a:t>
            </a:r>
            <a:r>
              <a:rPr lang="en-US" b="0" i="1" u="none" strike="noStrike" baseline="0" dirty="0">
                <a:solidFill>
                  <a:schemeClr val="tx1"/>
                </a:solidFill>
                <a:latin typeface="Trebuchet MS" panose="020B0603020202020204" pitchFamily="34" charset="0"/>
              </a:rPr>
              <a:t>“</a:t>
            </a:r>
            <a:r>
              <a:rPr lang="en-US" sz="1800" b="0" i="1" u="none" strike="noStrike" baseline="0" dirty="0">
                <a:solidFill>
                  <a:schemeClr val="tx1"/>
                </a:solidFill>
                <a:latin typeface="Trebuchet MS" panose="020B0603020202020204" pitchFamily="34" charset="0"/>
              </a:rPr>
              <a:t>Make to yourselves friends by means of the mammon of unrighteousness; that, when it shall fail, </a:t>
            </a:r>
            <a:r>
              <a:rPr lang="en-US" b="1" i="1" u="none" strike="noStrike" baseline="0" dirty="0">
                <a:solidFill>
                  <a:schemeClr val="tx1"/>
                </a:solidFill>
                <a:latin typeface="Trebuchet MS" panose="020B0603020202020204" pitchFamily="34" charset="0"/>
              </a:rPr>
              <a:t>they</a:t>
            </a:r>
            <a:r>
              <a:rPr lang="en-US" sz="1800" b="0" i="1" u="none" strike="noStrike" baseline="0" dirty="0">
                <a:solidFill>
                  <a:schemeClr val="tx1"/>
                </a:solidFill>
                <a:latin typeface="Trebuchet MS" panose="020B0603020202020204" pitchFamily="34" charset="0"/>
              </a:rPr>
              <a:t> may receive you into the </a:t>
            </a:r>
            <a:r>
              <a:rPr lang="en-US" sz="2400" b="1" i="1" u="none" strike="noStrike" baseline="0" dirty="0">
                <a:solidFill>
                  <a:schemeClr val="tx1"/>
                </a:solidFill>
                <a:latin typeface="Trebuchet MS" panose="020B0603020202020204" pitchFamily="34" charset="0"/>
              </a:rPr>
              <a:t>eternal tabernacles</a:t>
            </a:r>
            <a:r>
              <a:rPr lang="en-US" sz="1800" b="0" i="1" u="none" strike="noStrike" baseline="0" dirty="0">
                <a:solidFill>
                  <a:schemeClr val="tx1"/>
                </a:solidFill>
                <a:latin typeface="Trebuchet MS" panose="020B0603020202020204" pitchFamily="34" charset="0"/>
              </a:rPr>
              <a:t>.”</a:t>
            </a:r>
            <a:endParaRPr lang="en-US" i="1" dirty="0">
              <a:solidFill>
                <a:schemeClr val="tx1"/>
              </a:solidFill>
              <a:latin typeface="Trebuchet MS" panose="020B0603020202020204" pitchFamily="34" charset="0"/>
            </a:endParaRPr>
          </a:p>
        </p:txBody>
      </p:sp>
      <p:sp>
        <p:nvSpPr>
          <p:cNvPr id="7" name="TextBox 6">
            <a:extLst>
              <a:ext uri="{FF2B5EF4-FFF2-40B4-BE49-F238E27FC236}">
                <a16:creationId xmlns:a16="http://schemas.microsoft.com/office/drawing/2014/main" id="{49642219-B2D8-419B-B0D5-13579C8A5F83}"/>
              </a:ext>
            </a:extLst>
          </p:cNvPr>
          <p:cNvSpPr txBox="1"/>
          <p:nvPr/>
        </p:nvSpPr>
        <p:spPr>
          <a:xfrm>
            <a:off x="457200" y="4637238"/>
            <a:ext cx="8305800" cy="1653594"/>
          </a:xfrm>
          <a:prstGeom prst="rect">
            <a:avLst/>
          </a:prstGeom>
          <a:noFill/>
        </p:spPr>
        <p:txBody>
          <a:bodyPr wrap="square" rtlCol="0">
            <a:spAutoFit/>
          </a:bodyPr>
          <a:lstStyle/>
          <a:p>
            <a:pPr marL="0" marR="0">
              <a:lnSpc>
                <a:spcPct val="107000"/>
              </a:lnSpc>
              <a:spcBef>
                <a:spcPts val="0"/>
              </a:spcBef>
              <a:spcAft>
                <a:spcPts val="800"/>
              </a:spcAft>
            </a:pPr>
            <a:r>
              <a:rPr lang="en-US" sz="2400" dirty="0">
                <a:effectLst/>
                <a:latin typeface="Trebuchet MS" panose="020B0603020202020204" pitchFamily="34" charset="0"/>
                <a:ea typeface="Times New Roman" panose="02020603050405020304" pitchFamily="18" charset="0"/>
                <a:cs typeface="Times New Roman" panose="02020603050405020304" pitchFamily="18" charset="0"/>
              </a:rPr>
              <a:t>NOTE: As the steward so used money that he would be received into </a:t>
            </a:r>
            <a:r>
              <a:rPr lang="en-US" sz="2400" b="1" dirty="0">
                <a:effectLst/>
                <a:latin typeface="Trebuchet MS" panose="020B0603020202020204" pitchFamily="34" charset="0"/>
                <a:ea typeface="Times New Roman" panose="02020603050405020304" pitchFamily="18" charset="0"/>
                <a:cs typeface="Times New Roman" panose="02020603050405020304" pitchFamily="18" charset="0"/>
              </a:rPr>
              <a:t>earthly houses</a:t>
            </a:r>
            <a:r>
              <a:rPr lang="en-US" sz="2400" dirty="0">
                <a:effectLst/>
                <a:latin typeface="Trebuchet MS" panose="020B0603020202020204" pitchFamily="34" charset="0"/>
                <a:ea typeface="Times New Roman" panose="02020603050405020304" pitchFamily="18" charset="0"/>
                <a:cs typeface="Times New Roman" panose="02020603050405020304" pitchFamily="18" charset="0"/>
              </a:rPr>
              <a:t>, we are to so use money (mammon of unrighteousness) that we will be received into </a:t>
            </a:r>
            <a:r>
              <a:rPr lang="en-US" sz="2400" b="1" dirty="0">
                <a:effectLst/>
                <a:latin typeface="Trebuchet MS" panose="020B0603020202020204" pitchFamily="34" charset="0"/>
                <a:ea typeface="Times New Roman" panose="02020603050405020304" pitchFamily="18" charset="0"/>
                <a:cs typeface="Times New Roman" panose="02020603050405020304" pitchFamily="18" charset="0"/>
              </a:rPr>
              <a:t>heavenly habitations.</a:t>
            </a:r>
            <a:endParaRPr lang="en-US" sz="2400" b="1" dirty="0">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6044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48A76-A3D0-441B-931C-BF4E783834DB}"/>
              </a:ext>
            </a:extLst>
          </p:cNvPr>
          <p:cNvSpPr>
            <a:spLocks noGrp="1"/>
          </p:cNvSpPr>
          <p:nvPr>
            <p:ph type="title"/>
          </p:nvPr>
        </p:nvSpPr>
        <p:spPr>
          <a:xfrm>
            <a:off x="822960" y="388722"/>
            <a:ext cx="7543800" cy="1348639"/>
          </a:xfrm>
        </p:spPr>
        <p:txBody>
          <a:bodyPr>
            <a:spAutoFit/>
          </a:bodyPr>
          <a:lstStyle/>
          <a:p>
            <a:r>
              <a:rPr lang="en-US" sz="4800" cap="small" dirty="0">
                <a:solidFill>
                  <a:schemeClr val="tx1"/>
                </a:solidFill>
                <a:latin typeface="Segoe UI Semibold" panose="020B0702040204020203" pitchFamily="34" charset="0"/>
                <a:cs typeface="Segoe UI Semibold" panose="020B0702040204020203" pitchFamily="34" charset="0"/>
              </a:rPr>
              <a:t>Sons of this Age are Shrewd</a:t>
            </a:r>
            <a:endParaRPr lang="en-US" dirty="0">
              <a:solidFill>
                <a:schemeClr val="tx1"/>
              </a:solidFill>
            </a:endParaRPr>
          </a:p>
        </p:txBody>
      </p:sp>
      <p:sp>
        <p:nvSpPr>
          <p:cNvPr id="3" name="Text Placeholder 2">
            <a:extLst>
              <a:ext uri="{FF2B5EF4-FFF2-40B4-BE49-F238E27FC236}">
                <a16:creationId xmlns:a16="http://schemas.microsoft.com/office/drawing/2014/main" id="{82846D63-F893-4B0B-8ECD-8E447600B3D9}"/>
              </a:ext>
            </a:extLst>
          </p:cNvPr>
          <p:cNvSpPr>
            <a:spLocks noGrp="1"/>
          </p:cNvSpPr>
          <p:nvPr>
            <p:ph type="body" idx="1"/>
          </p:nvPr>
        </p:nvSpPr>
        <p:spPr>
          <a:xfrm>
            <a:off x="822960" y="1891027"/>
            <a:ext cx="3703320" cy="646331"/>
          </a:xfrm>
        </p:spPr>
        <p:txBody>
          <a:bodyPr>
            <a:spAutoFit/>
          </a:bodyPr>
          <a:lstStyle/>
          <a:p>
            <a:r>
              <a:rPr lang="en-US" b="1" dirty="0">
                <a:solidFill>
                  <a:schemeClr val="tx1"/>
                </a:solidFill>
                <a:latin typeface="Trebuchet MS" panose="020B0603020202020204" pitchFamily="34" charset="0"/>
              </a:rPr>
              <a:t>UNRIGHTEOUS Steward’s resolve …</a:t>
            </a:r>
          </a:p>
        </p:txBody>
      </p:sp>
      <p:sp>
        <p:nvSpPr>
          <p:cNvPr id="4" name="Content Placeholder 3">
            <a:extLst>
              <a:ext uri="{FF2B5EF4-FFF2-40B4-BE49-F238E27FC236}">
                <a16:creationId xmlns:a16="http://schemas.microsoft.com/office/drawing/2014/main" id="{8AEF44B8-0CA5-4804-A023-AF7598E459CB}"/>
              </a:ext>
            </a:extLst>
          </p:cNvPr>
          <p:cNvSpPr>
            <a:spLocks noGrp="1"/>
          </p:cNvSpPr>
          <p:nvPr>
            <p:ph sz="half" idx="2"/>
          </p:nvPr>
        </p:nvSpPr>
        <p:spPr>
          <a:xfrm>
            <a:off x="525780" y="2720659"/>
            <a:ext cx="4069080" cy="2851550"/>
          </a:xfrm>
        </p:spPr>
        <p:txBody>
          <a:bodyPr>
            <a:spAutoFit/>
          </a:bodyPr>
          <a:lstStyle/>
          <a:p>
            <a:pPr marL="180340" marR="85725">
              <a:lnSpc>
                <a:spcPct val="110000"/>
              </a:lnSpc>
              <a:spcBef>
                <a:spcPts val="675"/>
              </a:spcBef>
              <a:spcAft>
                <a:spcPts val="1420"/>
              </a:spcAft>
              <a:tabLst>
                <a:tab pos="3009265" algn="l"/>
              </a:tabLst>
            </a:pPr>
            <a:r>
              <a:rPr lang="en-US" b="1" dirty="0">
                <a:latin typeface="Trebuchet MS" panose="020B0603020202020204" pitchFamily="34" charset="0"/>
              </a:rPr>
              <a:t> </a:t>
            </a:r>
            <a:r>
              <a:rPr lang="en-US" sz="1800" b="1" i="1"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 material</a:t>
            </a: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The god "Mammon"</a:t>
            </a: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That which is least</a:t>
            </a: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False riches</a:t>
            </a: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b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br>
            <a:r>
              <a:rPr lang="en-US" sz="1800" dirty="0">
                <a:solidFill>
                  <a:srgbClr val="000000"/>
                </a:solidFill>
                <a:effectLst/>
                <a:latin typeface="Trebuchet MS" panose="020B0603020202020204" pitchFamily="34" charset="0"/>
                <a:ea typeface="Calibri" panose="020F0502020204030204" pitchFamily="34" charset="0"/>
                <a:cs typeface="Times New Roman" panose="02020603050405020304" pitchFamily="18" charset="0"/>
              </a:rPr>
              <a:t>That which is </a:t>
            </a:r>
            <a:r>
              <a:rPr lang="en-US" sz="1800"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another's</a:t>
            </a:r>
            <a:endParaRPr lang="en-US" sz="14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5" name="Text Placeholder 4">
            <a:extLst>
              <a:ext uri="{FF2B5EF4-FFF2-40B4-BE49-F238E27FC236}">
                <a16:creationId xmlns:a16="http://schemas.microsoft.com/office/drawing/2014/main" id="{9785C644-9973-4013-931A-7DB4A411C10D}"/>
              </a:ext>
            </a:extLst>
          </p:cNvPr>
          <p:cNvSpPr>
            <a:spLocks noGrp="1"/>
          </p:cNvSpPr>
          <p:nvPr>
            <p:ph type="body" sz="quarter" idx="3"/>
          </p:nvPr>
        </p:nvSpPr>
        <p:spPr>
          <a:xfrm>
            <a:off x="4663440" y="2029527"/>
            <a:ext cx="3703320" cy="369332"/>
          </a:xfrm>
        </p:spPr>
        <p:txBody>
          <a:bodyPr>
            <a:spAutoFit/>
          </a:bodyPr>
          <a:lstStyle/>
          <a:p>
            <a:r>
              <a:rPr lang="en-US" b="1" dirty="0">
                <a:solidFill>
                  <a:schemeClr val="tx1"/>
                </a:solidFill>
                <a:latin typeface="Trebuchet MS" panose="020B0603020202020204" pitchFamily="34" charset="0"/>
              </a:rPr>
              <a:t>I say unto you …</a:t>
            </a:r>
          </a:p>
        </p:txBody>
      </p:sp>
      <p:sp>
        <p:nvSpPr>
          <p:cNvPr id="6" name="Content Placeholder 5">
            <a:extLst>
              <a:ext uri="{FF2B5EF4-FFF2-40B4-BE49-F238E27FC236}">
                <a16:creationId xmlns:a16="http://schemas.microsoft.com/office/drawing/2014/main" id="{60AE0793-3CF5-48C1-B137-6A0F356464DB}"/>
              </a:ext>
            </a:extLst>
          </p:cNvPr>
          <p:cNvSpPr>
            <a:spLocks noGrp="1"/>
          </p:cNvSpPr>
          <p:nvPr>
            <p:ph sz="quarter" idx="4"/>
          </p:nvPr>
        </p:nvSpPr>
        <p:spPr>
          <a:xfrm>
            <a:off x="4663440" y="2582333"/>
            <a:ext cx="4251960" cy="3023072"/>
          </a:xfrm>
        </p:spPr>
        <p:txBody>
          <a:bodyPr>
            <a:spAutoFit/>
          </a:bodyPr>
          <a:lstStyle/>
          <a:p>
            <a:pPr>
              <a:lnSpc>
                <a:spcPct val="150000"/>
              </a:lnSpc>
            </a:pPr>
            <a:r>
              <a:rPr lang="en-US" b="1" i="1"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The spiritual</a:t>
            </a:r>
          </a:p>
          <a:p>
            <a:pPr>
              <a:lnSpc>
                <a:spcPct val="150000"/>
              </a:lnSpc>
            </a:pPr>
            <a:r>
              <a:rPr lang="en-US"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The true God</a:t>
            </a:r>
          </a:p>
          <a:p>
            <a:pPr>
              <a:lnSpc>
                <a:spcPct val="150000"/>
              </a:lnSpc>
            </a:pPr>
            <a:r>
              <a:rPr lang="en-US"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That which is much </a:t>
            </a:r>
          </a:p>
          <a:p>
            <a:pPr>
              <a:lnSpc>
                <a:spcPct val="150000"/>
              </a:lnSpc>
            </a:pPr>
            <a:r>
              <a:rPr lang="en-US" sz="1800"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T</a:t>
            </a:r>
            <a:r>
              <a:rPr kumimoji="0" lang="en-US" sz="1800" b="0" i="0" u="none" strike="noStrike" kern="1200" cap="none" spc="0" normalizeH="0" baseline="0" noProof="0" dirty="0">
                <a:ln>
                  <a:noFill/>
                </a:ln>
                <a:solidFill>
                  <a:srgbClr val="000000"/>
                </a:solidFill>
                <a:effectLst/>
                <a:uLnTx/>
                <a:uFillTx/>
                <a:latin typeface="Trebuchet MS" panose="020B0603020202020204" pitchFamily="34" charset="0"/>
                <a:ea typeface="Calibri" panose="020F0502020204030204" pitchFamily="34" charset="0"/>
                <a:cs typeface="Times New Roman" panose="02020603050405020304" pitchFamily="18" charset="0"/>
              </a:rPr>
              <a:t>rue riches</a:t>
            </a:r>
          </a:p>
          <a:p>
            <a:pPr>
              <a:lnSpc>
                <a:spcPct val="150000"/>
              </a:lnSpc>
            </a:pPr>
            <a:r>
              <a:rPr lang="en-US"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That which is yours</a:t>
            </a:r>
            <a:endParaRPr lang="en-US" i="1" dirty="0"/>
          </a:p>
        </p:txBody>
      </p:sp>
      <p:sp>
        <p:nvSpPr>
          <p:cNvPr id="7" name="TextBox 6">
            <a:extLst>
              <a:ext uri="{FF2B5EF4-FFF2-40B4-BE49-F238E27FC236}">
                <a16:creationId xmlns:a16="http://schemas.microsoft.com/office/drawing/2014/main" id="{EAEE2B41-2E7E-42AE-A49F-867FDC04883F}"/>
              </a:ext>
            </a:extLst>
          </p:cNvPr>
          <p:cNvSpPr txBox="1"/>
          <p:nvPr/>
        </p:nvSpPr>
        <p:spPr>
          <a:xfrm>
            <a:off x="771427" y="5560376"/>
            <a:ext cx="7620000" cy="830997"/>
          </a:xfrm>
          <a:prstGeom prst="rect">
            <a:avLst/>
          </a:prstGeom>
          <a:noFill/>
        </p:spPr>
        <p:txBody>
          <a:bodyPr wrap="square" rtlCol="0">
            <a:spAutoFit/>
          </a:bodyPr>
          <a:lstStyle/>
          <a:p>
            <a:pPr algn="ctr"/>
            <a:r>
              <a:rPr lang="en-US" sz="2400" b="1" i="1" dirty="0">
                <a:latin typeface="Trebuchet MS" panose="020B0603020202020204" pitchFamily="34" charset="0"/>
                <a:ea typeface="Calibri" panose="020F0502020204030204" pitchFamily="34" charset="0"/>
                <a:cs typeface="Times New Roman" panose="02020603050405020304" pitchFamily="18" charset="0"/>
              </a:rPr>
              <a:t>B</a:t>
            </a:r>
            <a:r>
              <a:rPr lang="en-US" sz="2400" b="1" i="1" dirty="0">
                <a:effectLst/>
                <a:latin typeface="Trebuchet MS" panose="020B0603020202020204" pitchFamily="34" charset="0"/>
                <a:ea typeface="Calibri" panose="020F0502020204030204" pitchFamily="34" charset="0"/>
                <a:cs typeface="Times New Roman" panose="02020603050405020304" pitchFamily="18" charset="0"/>
              </a:rPr>
              <a:t>e faithful in the way you use your </a:t>
            </a:r>
          </a:p>
          <a:p>
            <a:pPr algn="ctr"/>
            <a:r>
              <a:rPr lang="en-US" sz="2400" b="1" i="1" dirty="0">
                <a:effectLst/>
                <a:latin typeface="Trebuchet MS" panose="020B0603020202020204" pitchFamily="34" charset="0"/>
                <a:ea typeface="Calibri" panose="020F0502020204030204" pitchFamily="34" charset="0"/>
                <a:cs typeface="Times New Roman" panose="02020603050405020304" pitchFamily="18" charset="0"/>
              </a:rPr>
              <a:t>material wealth </a:t>
            </a:r>
            <a:r>
              <a:rPr lang="en-US" sz="2400" b="1" dirty="0">
                <a:effectLst/>
                <a:latin typeface="Trebuchet MS" panose="020B0603020202020204" pitchFamily="34" charset="0"/>
                <a:ea typeface="Calibri" panose="020F0502020204030204" pitchFamily="34" charset="0"/>
                <a:cs typeface="Times New Roman" panose="02020603050405020304" pitchFamily="18" charset="0"/>
              </a:rPr>
              <a:t>(</a:t>
            </a:r>
            <a:r>
              <a:rPr lang="en-US" sz="2400" b="1" u="sng" dirty="0">
                <a:effectLst/>
                <a:latin typeface="Trebuchet MS" panose="020B0603020202020204" pitchFamily="34" charset="0"/>
                <a:ea typeface="Calibri" panose="020F0502020204030204" pitchFamily="34" charset="0"/>
                <a:cs typeface="Times New Roman" panose="02020603050405020304" pitchFamily="18" charset="0"/>
              </a:rPr>
              <a:t>Luke 16:10-12</a:t>
            </a:r>
            <a:r>
              <a:rPr lang="en-US" sz="2400" b="1" dirty="0">
                <a:effectLst/>
                <a:latin typeface="Trebuchet MS" panose="020B0603020202020204" pitchFamily="34" charset="0"/>
                <a:ea typeface="Calibri" panose="020F0502020204030204" pitchFamily="34" charset="0"/>
                <a:cs typeface="Times New Roman" panose="02020603050405020304" pitchFamily="18" charset="0"/>
              </a:rPr>
              <a:t>).</a:t>
            </a:r>
            <a:endParaRPr lang="en-US" sz="2400" b="1" dirty="0"/>
          </a:p>
        </p:txBody>
      </p:sp>
    </p:spTree>
    <p:extLst>
      <p:ext uri="{BB962C8B-B14F-4D97-AF65-F5344CB8AC3E}">
        <p14:creationId xmlns:p14="http://schemas.microsoft.com/office/powerpoint/2010/main" val="2030145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9AF75-F19D-4CF4-8009-870B8D856F16}"/>
              </a:ext>
            </a:extLst>
          </p:cNvPr>
          <p:cNvSpPr>
            <a:spLocks noGrp="1"/>
          </p:cNvSpPr>
          <p:nvPr>
            <p:ph type="title"/>
          </p:nvPr>
        </p:nvSpPr>
        <p:spPr>
          <a:xfrm>
            <a:off x="822960" y="388722"/>
            <a:ext cx="7543800" cy="1348639"/>
          </a:xfrm>
        </p:spPr>
        <p:txBody>
          <a:bodyPr>
            <a:spAutoFit/>
          </a:bodyPr>
          <a:lstStyle/>
          <a:p>
            <a:r>
              <a:rPr lang="en-US" sz="4800" cap="small" dirty="0">
                <a:solidFill>
                  <a:schemeClr val="tx1"/>
                </a:solidFill>
                <a:latin typeface="Segoe UI Semibold" panose="020B0702040204020203" pitchFamily="34" charset="0"/>
                <a:cs typeface="Segoe UI Semibold" panose="020B0702040204020203" pitchFamily="34" charset="0"/>
              </a:rPr>
              <a:t>Sons of this Age are Shrewd</a:t>
            </a:r>
            <a:endParaRPr lang="en-US" dirty="0">
              <a:solidFill>
                <a:schemeClr val="tx1"/>
              </a:solidFill>
            </a:endParaRPr>
          </a:p>
        </p:txBody>
      </p:sp>
      <p:sp>
        <p:nvSpPr>
          <p:cNvPr id="3" name="Content Placeholder 2">
            <a:extLst>
              <a:ext uri="{FF2B5EF4-FFF2-40B4-BE49-F238E27FC236}">
                <a16:creationId xmlns:a16="http://schemas.microsoft.com/office/drawing/2014/main" id="{2BC4275A-943A-4512-8973-0A54A1CFD964}"/>
              </a:ext>
            </a:extLst>
          </p:cNvPr>
          <p:cNvSpPr>
            <a:spLocks noGrp="1"/>
          </p:cNvSpPr>
          <p:nvPr>
            <p:ph idx="1"/>
          </p:nvPr>
        </p:nvSpPr>
        <p:spPr>
          <a:xfrm>
            <a:off x="152400" y="1909495"/>
            <a:ext cx="8839200" cy="4262705"/>
          </a:xfrm>
        </p:spPr>
        <p:txBody>
          <a:bodyPr wrap="square">
            <a:spAutoFit/>
          </a:bodyPr>
          <a:lstStyle/>
          <a:p>
            <a:pPr marL="0" marR="0">
              <a:lnSpc>
                <a:spcPct val="100000"/>
              </a:lnSpc>
              <a:spcBef>
                <a:spcPts val="0"/>
              </a:spcBef>
              <a:spcAft>
                <a:spcPts val="0"/>
              </a:spcAft>
            </a:pPr>
            <a:r>
              <a:rPr lang="en-US" sz="1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Luke 16:9</a:t>
            </a:r>
          </a:p>
          <a:p>
            <a:pPr marL="85725" marR="85725" indent="180340">
              <a:lnSpc>
                <a:spcPct val="100000"/>
              </a:lnSpc>
              <a:spcBef>
                <a:spcPts val="0"/>
              </a:spcBef>
              <a:spcAft>
                <a:spcPts val="0"/>
              </a:spcAft>
              <a:tabLst>
                <a:tab pos="180340" algn="l"/>
                <a:tab pos="637540" algn="l"/>
                <a:tab pos="1275715" algn="l"/>
                <a:tab pos="1914525" algn="l"/>
                <a:tab pos="2552065" algn="l"/>
                <a:tab pos="3286125" algn="l"/>
                <a:tab pos="3924300" algn="l"/>
                <a:tab pos="4561840" algn="l"/>
                <a:tab pos="5210175" algn="l"/>
                <a:tab pos="5847715" algn="l"/>
                <a:tab pos="6581775" algn="l"/>
                <a:tab pos="7219315" algn="l"/>
                <a:tab pos="7858125" algn="l"/>
                <a:tab pos="8495665" algn="l"/>
                <a:tab pos="9134475" algn="l"/>
                <a:tab pos="9867265" algn="l"/>
              </a:tabLst>
            </a:pPr>
            <a:r>
              <a:rPr lang="en-US" sz="2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22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They may receive you</a:t>
            </a:r>
            <a:r>
              <a:rPr lang="en-US" sz="22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That is, say some, the </a:t>
            </a:r>
            <a:r>
              <a:rPr lang="en-US" sz="18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angels</a:t>
            </a:r>
            <a:r>
              <a:rPr lang="en-US" sz="1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Others, the </a:t>
            </a:r>
            <a:r>
              <a:rPr lang="en-US" sz="18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poor</a:t>
            </a:r>
            <a:r>
              <a:rPr lang="en-US" sz="1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whom ye have relieved will welcome you into glory. It does not appear that the poor are meant:</a:t>
            </a:r>
          </a:p>
          <a:p>
            <a:pPr marL="85725" marR="85725" indent="180340">
              <a:lnSpc>
                <a:spcPct val="100000"/>
              </a:lnSpc>
              <a:spcBef>
                <a:spcPts val="0"/>
              </a:spcBef>
              <a:spcAft>
                <a:spcPts val="0"/>
              </a:spcAft>
              <a:tabLst>
                <a:tab pos="180340" algn="l"/>
                <a:tab pos="637540" algn="l"/>
                <a:tab pos="1275715" algn="l"/>
                <a:tab pos="1914525" algn="l"/>
                <a:tab pos="2552065" algn="l"/>
                <a:tab pos="3286125" algn="l"/>
                <a:tab pos="3924300" algn="l"/>
                <a:tab pos="4561840" algn="l"/>
                <a:tab pos="5210175" algn="l"/>
                <a:tab pos="5847715" algn="l"/>
                <a:tab pos="6581775" algn="l"/>
                <a:tab pos="7219315" algn="l"/>
                <a:tab pos="7858125" algn="l"/>
                <a:tab pos="8495665" algn="l"/>
                <a:tab pos="9134475" algn="l"/>
                <a:tab pos="9867265" algn="l"/>
              </a:tabLst>
            </a:pPr>
            <a:r>
              <a:rPr lang="en-US" sz="1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1. Because those who have relieved them may die a long time before them; and therefore they could not be in heaven to receive them on their arrival.</a:t>
            </a:r>
          </a:p>
          <a:p>
            <a:pPr marL="85725" marR="85725" indent="180340">
              <a:lnSpc>
                <a:spcPct val="100000"/>
              </a:lnSpc>
              <a:spcBef>
                <a:spcPts val="0"/>
              </a:spcBef>
              <a:spcAft>
                <a:spcPts val="0"/>
              </a:spcAft>
              <a:tabLst>
                <a:tab pos="180340" algn="l"/>
                <a:tab pos="637540" algn="l"/>
                <a:tab pos="1275715" algn="l"/>
                <a:tab pos="1914525" algn="l"/>
                <a:tab pos="2552065" algn="l"/>
                <a:tab pos="3286125" algn="l"/>
                <a:tab pos="3924300" algn="l"/>
                <a:tab pos="4561840" algn="l"/>
                <a:tab pos="5210175" algn="l"/>
                <a:tab pos="5847715" algn="l"/>
                <a:tab pos="6581775" algn="l"/>
                <a:tab pos="7219315" algn="l"/>
                <a:tab pos="7858125" algn="l"/>
                <a:tab pos="8495665" algn="l"/>
                <a:tab pos="9134475" algn="l"/>
                <a:tab pos="9867265" algn="l"/>
              </a:tabLst>
            </a:pPr>
            <a:r>
              <a:rPr lang="en-US" sz="1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2. Many poor persons may be relieved, who will live and die in their sins, and consequently never enter into heaven themselves.</a:t>
            </a:r>
          </a:p>
          <a:p>
            <a:pPr marL="85725" marR="85725" indent="180340">
              <a:lnSpc>
                <a:spcPct val="100000"/>
              </a:lnSpc>
              <a:spcBef>
                <a:spcPts val="0"/>
              </a:spcBef>
              <a:spcAft>
                <a:spcPts val="0"/>
              </a:spcAft>
              <a:tabLst>
                <a:tab pos="180340" algn="l"/>
                <a:tab pos="637540" algn="l"/>
                <a:tab pos="1275715" algn="l"/>
                <a:tab pos="1914525" algn="l"/>
                <a:tab pos="2552065" algn="l"/>
                <a:tab pos="3286125" algn="l"/>
                <a:tab pos="3924300" algn="l"/>
                <a:tab pos="4561840" algn="l"/>
                <a:tab pos="5210175" algn="l"/>
                <a:tab pos="5847715" algn="l"/>
                <a:tab pos="6581775" algn="l"/>
                <a:tab pos="7219315" algn="l"/>
                <a:tab pos="7858125" algn="l"/>
                <a:tab pos="8495665" algn="l"/>
                <a:tab pos="9134475" algn="l"/>
                <a:tab pos="9867265" algn="l"/>
              </a:tabLst>
            </a:pPr>
            <a:r>
              <a:rPr lang="en-US" sz="1800" i="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The expression seems to be a mere Hebraism:-they may receive you, for ye shall be received; i.e. God shall admit you, if you make a faithful use of his gifts and graces. He who does not make a faithful use of what he has received from his Maker has no reason to hope for eternal felicity. See </a:t>
            </a:r>
            <a:r>
              <a:rPr lang="en-US" sz="1800" i="1" u="sng"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Matt 25:33</a:t>
            </a:r>
            <a:r>
              <a:rPr lang="en-US" sz="1800" i="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and, for similar Hebraisms, consult in the original, </a:t>
            </a:r>
            <a:r>
              <a:rPr lang="en-US" sz="1800" i="1" u="sng"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Luke 6:38; 12:20; Rev 12:5; 16:15</a:t>
            </a:r>
            <a:r>
              <a:rPr lang="en-US" sz="1800" i="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p>
          <a:p>
            <a:pPr marL="85725" marR="85725">
              <a:lnSpc>
                <a:spcPct val="100000"/>
              </a:lnSpc>
              <a:spcBef>
                <a:spcPts val="0"/>
              </a:spcBef>
              <a:spcAft>
                <a:spcPts val="0"/>
              </a:spcAft>
              <a:tabLst>
                <a:tab pos="180340" algn="l"/>
                <a:tab pos="637540" algn="l"/>
                <a:tab pos="1275715" algn="l"/>
                <a:tab pos="1914525" algn="l"/>
                <a:tab pos="2552065" algn="l"/>
                <a:tab pos="3286125" algn="l"/>
                <a:tab pos="3924300" algn="l"/>
                <a:tab pos="4561840" algn="l"/>
                <a:tab pos="5210175" algn="l"/>
                <a:tab pos="5847715" algn="l"/>
                <a:tab pos="6581775" algn="l"/>
                <a:tab pos="7219315" algn="l"/>
                <a:tab pos="7858125" algn="l"/>
                <a:tab pos="8495665" algn="l"/>
                <a:tab pos="9134475" algn="l"/>
                <a:tab pos="9867265" algn="l"/>
              </a:tabLst>
            </a:pPr>
            <a:r>
              <a:rPr lang="en-US" sz="1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a:t>
            </a:r>
            <a:r>
              <a:rPr lang="en-US" sz="15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(from Adam Clarke’s Commentary, Electronic Database. Copyright © 1996, 2003, 2005, 2006 by </a:t>
            </a:r>
            <a:r>
              <a:rPr lang="en-US" sz="1500" dirty="0" err="1">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Biblesoft</a:t>
            </a:r>
            <a:r>
              <a:rPr lang="en-US" sz="15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Inc. All rights reserved.)</a:t>
            </a:r>
          </a:p>
        </p:txBody>
      </p:sp>
    </p:spTree>
    <p:extLst>
      <p:ext uri="{BB962C8B-B14F-4D97-AF65-F5344CB8AC3E}">
        <p14:creationId xmlns:p14="http://schemas.microsoft.com/office/powerpoint/2010/main" val="10372533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9AF75-F19D-4CF4-8009-870B8D856F16}"/>
              </a:ext>
            </a:extLst>
          </p:cNvPr>
          <p:cNvSpPr>
            <a:spLocks noGrp="1"/>
          </p:cNvSpPr>
          <p:nvPr>
            <p:ph type="title"/>
          </p:nvPr>
        </p:nvSpPr>
        <p:spPr>
          <a:xfrm>
            <a:off x="822960" y="388722"/>
            <a:ext cx="7543800" cy="1348639"/>
          </a:xfrm>
        </p:spPr>
        <p:txBody>
          <a:bodyPr>
            <a:spAutoFit/>
          </a:bodyPr>
          <a:lstStyle/>
          <a:p>
            <a:r>
              <a:rPr lang="en-US" sz="4800" cap="small" dirty="0">
                <a:solidFill>
                  <a:schemeClr val="tx1"/>
                </a:solidFill>
                <a:latin typeface="Segoe UI Semibold" panose="020B0702040204020203" pitchFamily="34" charset="0"/>
                <a:cs typeface="Segoe UI Semibold" panose="020B0702040204020203" pitchFamily="34" charset="0"/>
              </a:rPr>
              <a:t>Sons of this Age are Shrewd</a:t>
            </a:r>
            <a:endParaRPr lang="en-US" dirty="0">
              <a:solidFill>
                <a:schemeClr val="tx1"/>
              </a:solidFill>
            </a:endParaRPr>
          </a:p>
        </p:txBody>
      </p:sp>
      <p:sp>
        <p:nvSpPr>
          <p:cNvPr id="3" name="Content Placeholder 2">
            <a:extLst>
              <a:ext uri="{FF2B5EF4-FFF2-40B4-BE49-F238E27FC236}">
                <a16:creationId xmlns:a16="http://schemas.microsoft.com/office/drawing/2014/main" id="{2BC4275A-943A-4512-8973-0A54A1CFD964}"/>
              </a:ext>
            </a:extLst>
          </p:cNvPr>
          <p:cNvSpPr>
            <a:spLocks noGrp="1"/>
          </p:cNvSpPr>
          <p:nvPr>
            <p:ph idx="1"/>
          </p:nvPr>
        </p:nvSpPr>
        <p:spPr>
          <a:xfrm>
            <a:off x="304800" y="1765936"/>
            <a:ext cx="8458200" cy="4149854"/>
          </a:xfrm>
        </p:spPr>
        <p:txBody>
          <a:bodyPr>
            <a:spAutoFit/>
          </a:bodyPr>
          <a:lstStyle/>
          <a:p>
            <a:r>
              <a:rPr lang="en-US" sz="2800" dirty="0">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t>The point of verse 9, then, is that we are to use our money in such a way that we can be received into everlasting habitations. </a:t>
            </a:r>
          </a:p>
          <a:p>
            <a:r>
              <a:rPr lang="en-US" sz="2800" dirty="0">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t>Verses 10-12 continue to stress the importance of proper use of what we have. When out of faith, love, and devotion to God, we use our money to do good, we are conducting ourselves in such a manner that we will be received into heavenly habitations. See 1 Timothy 6:17-19; Hebrews 13:16;</a:t>
            </a:r>
            <a:br>
              <a:rPr lang="en-US" sz="2800" dirty="0">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br>
            <a:r>
              <a:rPr lang="en-US" sz="2800" dirty="0">
                <a:solidFill>
                  <a:schemeClr val="tx1"/>
                </a:solidFill>
                <a:effectLst/>
                <a:latin typeface="Trebuchet MS" panose="020B0603020202020204" pitchFamily="34" charset="0"/>
                <a:ea typeface="Times New Roman" panose="02020603050405020304" pitchFamily="18" charset="0"/>
                <a:cs typeface="Times New Roman" panose="02020603050405020304" pitchFamily="18" charset="0"/>
              </a:rPr>
              <a:t>Ephesians 4:28; Philippians 4:10-18.</a:t>
            </a:r>
            <a:endParaRPr lang="en-US" sz="28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26610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1723073"/>
            <a:ext cx="8229600" cy="1477328"/>
          </a:xfrm>
        </p:spPr>
        <p:txBody>
          <a:bodyPr>
            <a:spAutoFit/>
          </a:bodyPr>
          <a:lstStyle/>
          <a:p>
            <a:r>
              <a:rPr lang="en-US" cap="none" dirty="0">
                <a:solidFill>
                  <a:schemeClr val="tx1"/>
                </a:solidFill>
              </a:rPr>
              <a:t>LESSON 16: The Rich Man And Lazarus</a:t>
            </a:r>
          </a:p>
        </p:txBody>
      </p:sp>
      <p:sp>
        <p:nvSpPr>
          <p:cNvPr id="3" name="Subtitle 2"/>
          <p:cNvSpPr>
            <a:spLocks noGrp="1"/>
          </p:cNvSpPr>
          <p:nvPr>
            <p:ph type="subTitle" idx="1"/>
          </p:nvPr>
        </p:nvSpPr>
        <p:spPr>
          <a:xfrm>
            <a:off x="1371600" y="3331698"/>
            <a:ext cx="6400800" cy="1224951"/>
          </a:xfrm>
        </p:spPr>
        <p:txBody>
          <a:bodyPr>
            <a:spAutoFit/>
          </a:bodyPr>
          <a:lstStyle/>
          <a:p>
            <a:r>
              <a:rPr lang="en-US" sz="4000" dirty="0"/>
              <a:t>Luke 16:19-31</a:t>
            </a:r>
          </a:p>
          <a:p>
            <a:r>
              <a:rPr lang="en-US" dirty="0"/>
              <a:t>October 13, 2021</a:t>
            </a:r>
          </a:p>
        </p:txBody>
      </p:sp>
      <p:sp>
        <p:nvSpPr>
          <p:cNvPr id="4" name="Slide Number Placeholder 3"/>
          <p:cNvSpPr>
            <a:spLocks noGrp="1"/>
          </p:cNvSpPr>
          <p:nvPr>
            <p:ph type="sldNum" sz="quarter" idx="12"/>
          </p:nvPr>
        </p:nvSpPr>
        <p:spPr/>
        <p:txBody>
          <a:bodyPr/>
          <a:lstStyle/>
          <a:p>
            <a:fld id="{5951F227-E1D8-443B-A186-C40DF9C0D22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4500"/>
            <a:ext cx="8229600" cy="723275"/>
          </a:xfrm>
        </p:spPr>
        <p:txBody>
          <a:bodyPr>
            <a:spAutoFit/>
          </a:bodyPr>
          <a:lstStyle/>
          <a:p>
            <a:r>
              <a:rPr lang="en-US" dirty="0">
                <a:solidFill>
                  <a:schemeClr val="tx1"/>
                </a:solidFill>
              </a:rPr>
              <a:t>The Rich Man And Lazarus</a:t>
            </a:r>
          </a:p>
        </p:txBody>
      </p:sp>
      <p:sp>
        <p:nvSpPr>
          <p:cNvPr id="3" name="Content Placeholder 2"/>
          <p:cNvSpPr>
            <a:spLocks noGrp="1"/>
          </p:cNvSpPr>
          <p:nvPr>
            <p:ph sz="half" idx="1"/>
          </p:nvPr>
        </p:nvSpPr>
        <p:spPr>
          <a:xfrm>
            <a:off x="76200" y="1600200"/>
            <a:ext cx="4495800" cy="2837700"/>
          </a:xfrm>
        </p:spPr>
        <p:txBody>
          <a:bodyPr>
            <a:spAutoFit/>
          </a:bodyPr>
          <a:lstStyle/>
          <a:p>
            <a:pPr>
              <a:buNone/>
            </a:pPr>
            <a:r>
              <a:rPr lang="en-US" sz="3200" u="sng" dirty="0"/>
              <a:t>A certain rich man</a:t>
            </a:r>
            <a:r>
              <a:rPr lang="en-US" sz="3200" dirty="0"/>
              <a:t>.</a:t>
            </a:r>
            <a:br>
              <a:rPr lang="en-US" sz="3200" dirty="0"/>
            </a:br>
            <a:r>
              <a:rPr lang="en-US" sz="3200" dirty="0"/>
              <a:t>Luke 16:19</a:t>
            </a:r>
          </a:p>
          <a:p>
            <a:r>
              <a:rPr lang="en-US" dirty="0"/>
              <a:t>Clothed in purple and fine linen.</a:t>
            </a:r>
          </a:p>
          <a:p>
            <a:r>
              <a:rPr lang="en-US" dirty="0"/>
              <a:t>Fared sumptuously every day.</a:t>
            </a:r>
          </a:p>
        </p:txBody>
      </p:sp>
      <p:sp>
        <p:nvSpPr>
          <p:cNvPr id="4" name="Content Placeholder 3"/>
          <p:cNvSpPr>
            <a:spLocks noGrp="1"/>
          </p:cNvSpPr>
          <p:nvPr>
            <p:ph sz="half" idx="2"/>
          </p:nvPr>
        </p:nvSpPr>
        <p:spPr>
          <a:xfrm>
            <a:off x="4572000" y="1600200"/>
            <a:ext cx="4495800" cy="3890296"/>
          </a:xfrm>
        </p:spPr>
        <p:txBody>
          <a:bodyPr>
            <a:spAutoFit/>
          </a:bodyPr>
          <a:lstStyle/>
          <a:p>
            <a:pPr>
              <a:buNone/>
            </a:pPr>
            <a:r>
              <a:rPr lang="en-US" sz="3200" u="sng" dirty="0"/>
              <a:t>A certain beggar named Lazarus</a:t>
            </a:r>
            <a:r>
              <a:rPr lang="en-US" sz="3200" dirty="0"/>
              <a:t>.</a:t>
            </a:r>
            <a:br>
              <a:rPr lang="en-US" sz="3200" dirty="0"/>
            </a:br>
            <a:r>
              <a:rPr lang="en-US" sz="3200" dirty="0"/>
              <a:t>Luke 16:20-21</a:t>
            </a:r>
          </a:p>
          <a:p>
            <a:r>
              <a:rPr lang="en-US" dirty="0"/>
              <a:t>Full of sores.</a:t>
            </a:r>
          </a:p>
          <a:p>
            <a:r>
              <a:rPr lang="en-US" dirty="0"/>
              <a:t>Laid at the rich man’s gate.</a:t>
            </a:r>
          </a:p>
          <a:p>
            <a:r>
              <a:rPr lang="en-US" dirty="0"/>
              <a:t>Desired crumbs.</a:t>
            </a:r>
          </a:p>
          <a:p>
            <a:r>
              <a:rPr lang="en-US" dirty="0"/>
              <a:t>Dogs licked his sores.</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839200" cy="5386090"/>
          </a:xfrm>
        </p:spPr>
        <p:txBody>
          <a:bodyPr wrap="square">
            <a:spAutoFit/>
          </a:bodyPr>
          <a:lstStyle/>
          <a:p>
            <a:pPr>
              <a:spcBef>
                <a:spcPts val="0"/>
              </a:spcBef>
              <a:buNone/>
            </a:pPr>
            <a:r>
              <a:rPr lang="en-US" sz="3600" u="sng" dirty="0"/>
              <a:t>All must die</a:t>
            </a:r>
            <a:r>
              <a:rPr lang="en-US" sz="3600" dirty="0"/>
              <a:t>. Luke 16:22; Ecclesiastes 9:5</a:t>
            </a:r>
            <a:endParaRPr lang="en-US" sz="3600" b="1" dirty="0"/>
          </a:p>
          <a:p>
            <a:pPr>
              <a:spcBef>
                <a:spcPts val="0"/>
              </a:spcBef>
              <a:buNone/>
            </a:pPr>
            <a:endParaRPr lang="en-US" sz="2000" b="1" dirty="0"/>
          </a:p>
          <a:p>
            <a:pPr>
              <a:spcBef>
                <a:spcPts val="0"/>
              </a:spcBef>
              <a:buNone/>
            </a:pPr>
            <a:r>
              <a:rPr lang="en-US" sz="3200" dirty="0"/>
              <a:t>James 4:14, </a:t>
            </a:r>
            <a:r>
              <a:rPr lang="en-US" sz="3200" i="1" dirty="0"/>
              <a:t>“What is your life? for ye are as a vapor that appeareth for a little time, and then vanisheth away.”</a:t>
            </a:r>
          </a:p>
          <a:p>
            <a:pPr>
              <a:spcBef>
                <a:spcPts val="0"/>
              </a:spcBef>
              <a:buNone/>
            </a:pPr>
            <a:r>
              <a:rPr lang="en-US" sz="3200" dirty="0"/>
              <a:t>Psalms 90:10, </a:t>
            </a:r>
            <a:r>
              <a:rPr lang="en-US" sz="3200" i="1" dirty="0"/>
              <a:t>“The days of our years are three score and ten, or even by reason of strength fourscore years: yet is their pride but labor and sorrows, for it is soon gone, and we fly away … Teach us to number our days that we may get us a heart of wisdom.”</a:t>
            </a:r>
            <a:endParaRPr lang="en-US" sz="3200" dirty="0"/>
          </a:p>
        </p:txBody>
      </p:sp>
      <p:sp>
        <p:nvSpPr>
          <p:cNvPr id="5" name="Title 1"/>
          <p:cNvSpPr>
            <a:spLocks noGrp="1"/>
          </p:cNvSpPr>
          <p:nvPr>
            <p:ph type="title"/>
          </p:nvPr>
        </p:nvSpPr>
        <p:spPr>
          <a:xfrm>
            <a:off x="457200" y="461417"/>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85871"/>
          </a:xfrm>
        </p:spPr>
        <p:txBody>
          <a:bodyPr>
            <a:spAutoFit/>
          </a:bodyPr>
          <a:lstStyle/>
          <a:p>
            <a:pPr marL="514350" indent="-514350">
              <a:buNone/>
            </a:pPr>
            <a:r>
              <a:rPr lang="en-US" sz="3600" u="sng" dirty="0"/>
              <a:t>Eternal Punishment Is Real</a:t>
            </a:r>
            <a:r>
              <a:rPr lang="en-US" sz="3600" dirty="0"/>
              <a:t>. Luke 16:23</a:t>
            </a:r>
          </a:p>
          <a:p>
            <a:pPr marL="514350" indent="-514350">
              <a:buNone/>
            </a:pPr>
            <a:endParaRPr lang="en-US" sz="3600" dirty="0"/>
          </a:p>
          <a:p>
            <a:pPr marL="514350" indent="-514350">
              <a:buNone/>
            </a:pPr>
            <a:r>
              <a:rPr lang="en-US" b="1" dirty="0"/>
              <a:t>Matthew 25:41</a:t>
            </a:r>
            <a:r>
              <a:rPr lang="en-US" dirty="0"/>
              <a:t>, </a:t>
            </a:r>
            <a:r>
              <a:rPr lang="en-US" i="1" dirty="0"/>
              <a:t>“</a:t>
            </a:r>
            <a:r>
              <a:rPr lang="en-US" b="1" i="1" dirty="0"/>
              <a:t>Then shall he say also unto them on the left hand, Depart from me, ye cursed, into the eternal fire which is prepared for the devil and his angels</a:t>
            </a:r>
            <a:r>
              <a:rPr lang="en-US" i="1" dirty="0"/>
              <a:t>”</a:t>
            </a:r>
          </a:p>
          <a:p>
            <a:pPr marL="514350" indent="-514350">
              <a:buNone/>
            </a:pPr>
            <a:endParaRPr lang="en-US" dirty="0"/>
          </a:p>
          <a:p>
            <a:pPr marL="514350" indent="-514350">
              <a:buNone/>
            </a:pPr>
            <a:r>
              <a:rPr lang="en-US" b="1" dirty="0"/>
              <a:t>Psalms 53:1</a:t>
            </a:r>
            <a:r>
              <a:rPr lang="en-US" dirty="0"/>
              <a:t>,</a:t>
            </a:r>
            <a:r>
              <a:rPr lang="en-US" i="1" dirty="0"/>
              <a:t> “</a:t>
            </a:r>
            <a:r>
              <a:rPr lang="en-US" b="1" i="1" dirty="0"/>
              <a:t>The fool hath said in his heart, there is no God</a:t>
            </a:r>
            <a:r>
              <a:rPr lang="en-US" i="1" dirty="0"/>
              <a:t>.”</a:t>
            </a:r>
          </a:p>
        </p:txBody>
      </p:sp>
      <p:sp>
        <p:nvSpPr>
          <p:cNvPr id="5" name="Title 1"/>
          <p:cNvSpPr>
            <a:spLocks noGrp="1"/>
          </p:cNvSpPr>
          <p:nvPr>
            <p:ph type="title"/>
          </p:nvPr>
        </p:nvSpPr>
        <p:spPr>
          <a:xfrm>
            <a:off x="457200" y="491579"/>
            <a:ext cx="8229600" cy="769441"/>
          </a:xfrm>
        </p:spPr>
        <p:txBody>
          <a:bodyPr>
            <a:spAutoFit/>
          </a:bodyPr>
          <a:lstStyle/>
          <a:p>
            <a:r>
              <a:rPr lang="en-US" sz="4400" dirty="0">
                <a:solidFill>
                  <a:schemeClr val="tx1"/>
                </a:solidFill>
              </a:rPr>
              <a:t>The Rich Man And Lazarus</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smtClean="0">
                <a:ln>
                  <a:noFill/>
                </a:ln>
                <a:solidFill>
                  <a:prstClr val="white">
                    <a:shade val="50000"/>
                  </a:prstClr>
                </a:solidFill>
                <a:effectLst/>
                <a:uLnTx/>
                <a:uFillTx/>
                <a:latin typeface="Book Antiqu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3154</TotalTime>
  <Words>1110</Words>
  <Application>Microsoft Office PowerPoint</Application>
  <PresentationFormat>On-screen Show (4:3)</PresentationFormat>
  <Paragraphs>98</Paragraphs>
  <Slides>15</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15</vt:i4>
      </vt:variant>
    </vt:vector>
  </HeadingPairs>
  <TitlesOfParts>
    <vt:vector size="27" baseType="lpstr">
      <vt:lpstr>Arial</vt:lpstr>
      <vt:lpstr>Book Antiqua</vt:lpstr>
      <vt:lpstr>Calibri</vt:lpstr>
      <vt:lpstr>Calibri Light</vt:lpstr>
      <vt:lpstr>Lucida Sans</vt:lpstr>
      <vt:lpstr>Segoe UI Semibold</vt:lpstr>
      <vt:lpstr>Trebuchet MS</vt:lpstr>
      <vt:lpstr>Wingdings</vt:lpstr>
      <vt:lpstr>Wingdings 2</vt:lpstr>
      <vt:lpstr>Wingdings 3</vt:lpstr>
      <vt:lpstr>Theme2</vt:lpstr>
      <vt:lpstr>Retrospect</vt:lpstr>
      <vt:lpstr>Sons of this Age are Shrewd</vt:lpstr>
      <vt:lpstr>Sons of this Age are Shrewd</vt:lpstr>
      <vt:lpstr>Sons of this Age are Shrewd</vt:lpstr>
      <vt:lpstr>Sons of this Age are Shrewd</vt:lpstr>
      <vt:lpstr>Sons of this Age are Shrewd</vt:lpstr>
      <vt:lpstr>LESSON 16: 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lpstr>The Rich Man And Lazarus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(10-13-21)</dc:title>
  <dc:creator>Micky Galloway</dc:creator>
  <cp:lastModifiedBy>Richard Lidh</cp:lastModifiedBy>
  <cp:revision>37</cp:revision>
  <cp:lastPrinted>2021-10-23T19:42:11Z</cp:lastPrinted>
  <dcterms:created xsi:type="dcterms:W3CDTF">2010-01-10T00:19:20Z</dcterms:created>
  <dcterms:modified xsi:type="dcterms:W3CDTF">2021-10-23T19:42:14Z</dcterms:modified>
</cp:coreProperties>
</file>